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22" r:id="rId2"/>
    <p:sldId id="321" r:id="rId3"/>
    <p:sldId id="259" r:id="rId4"/>
    <p:sldId id="294" r:id="rId5"/>
    <p:sldId id="296" r:id="rId6"/>
    <p:sldId id="331" r:id="rId7"/>
    <p:sldId id="332" r:id="rId8"/>
    <p:sldId id="324" r:id="rId9"/>
    <p:sldId id="323" r:id="rId10"/>
    <p:sldId id="325" r:id="rId11"/>
    <p:sldId id="326" r:id="rId12"/>
    <p:sldId id="327" r:id="rId13"/>
    <p:sldId id="328" r:id="rId14"/>
    <p:sldId id="329" r:id="rId15"/>
    <p:sldId id="330" r:id="rId16"/>
    <p:sldId id="333" r:id="rId17"/>
    <p:sldId id="335" r:id="rId18"/>
    <p:sldId id="336" r:id="rId19"/>
    <p:sldId id="337" r:id="rId20"/>
    <p:sldId id="297" r:id="rId21"/>
  </p:sldIdLst>
  <p:sldSz cx="12190413" cy="6859588"/>
  <p:notesSz cx="6858000" cy="9144000"/>
  <p:embeddedFontLst>
    <p:embeddedFont>
      <p:font typeface="굴림체" panose="020B0609000101010101" pitchFamily="49" charset="-127"/>
      <p:regular r:id="rId24"/>
    </p:embeddedFont>
    <p:embeddedFont>
      <p:font typeface="맑은 고딕" panose="020B0503020000020004" pitchFamily="34" charset="-127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Noto Sans" panose="020B0502040504020204" pitchFamily="34" charset="0"/>
      <p:regular r:id="rId33"/>
      <p:bold r:id="rId34"/>
      <p:italic r:id="rId35"/>
      <p:boldItalic r:id="rId36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2B3E"/>
    <a:srgbClr val="CECECD"/>
    <a:srgbClr val="B9A88E"/>
    <a:srgbClr val="87334A"/>
    <a:srgbClr val="575757"/>
    <a:srgbClr val="D2BDA8"/>
    <a:srgbClr val="825335"/>
    <a:srgbClr val="595900"/>
    <a:srgbClr val="59590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423787-2C60-C188-DB58-7B485C5A7DD4}" v="1097" dt="2022-01-31T16:08:48.684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6391" autoAdjust="0"/>
  </p:normalViewPr>
  <p:slideViewPr>
    <p:cSldViewPr>
      <p:cViewPr varScale="1">
        <p:scale>
          <a:sx n="86" d="100"/>
          <a:sy n="86" d="100"/>
        </p:scale>
        <p:origin x="792" y="48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842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374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2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1225950" y="3141762"/>
            <a:ext cx="6597448" cy="86409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57575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1198662" y="1170857"/>
            <a:ext cx="5040560" cy="197090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87334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2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2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2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87334A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ctr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87334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2022-02-02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내용 개체 틀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710" y="408993"/>
            <a:ext cx="353539" cy="359634"/>
          </a:xfrm>
          <a:prstGeom prst="rect">
            <a:avLst/>
          </a:prstGeom>
        </p:spPr>
      </p:pic>
      <p:pic>
        <p:nvPicPr>
          <p:cNvPr id="9" name="내용 개체 틀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654" y="408993"/>
            <a:ext cx="353539" cy="3596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2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2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239222" y="2440830"/>
            <a:ext cx="5951190" cy="19779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87334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a.com" TargetMode="External"/><Relationship Id="rId2" Type="http://schemas.openxmlformats.org/officeDocument/2006/relationships/hyperlink" Target="https://www.sports-reference.com/cbb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1225950" y="2997746"/>
            <a:ext cx="3717128" cy="648072"/>
          </a:xfrm>
        </p:spPr>
        <p:txBody>
          <a:bodyPr/>
          <a:lstStyle/>
          <a:p>
            <a:r>
              <a:rPr lang="en-US" altLang="ko-KR">
                <a:ea typeface="맑은 고딕"/>
              </a:rPr>
              <a:t>Roi Calderon</a:t>
            </a:r>
          </a:p>
          <a:p>
            <a:r>
              <a:rPr lang="en-US" altLang="ko-KR" dirty="0"/>
              <a:t>Victoria Ablogeev</a:t>
            </a: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86035" y="539527"/>
            <a:ext cx="6257569" cy="1960102"/>
          </a:xfrm>
        </p:spPr>
        <p:txBody>
          <a:bodyPr/>
          <a:lstStyle/>
          <a:p>
            <a:r>
              <a:rPr lang="en-US" altLang="ko-KR" sz="7200" dirty="0"/>
              <a:t>NBA</a:t>
            </a:r>
            <a:r>
              <a:rPr lang="he-IL" altLang="ko-KR" sz="7200" dirty="0"/>
              <a:t> </a:t>
            </a:r>
            <a:br>
              <a:rPr lang="en-US" altLang="ko-KR" sz="7200" dirty="0"/>
            </a:br>
            <a:r>
              <a:rPr lang="en-US" altLang="ko-KR" sz="7200" dirty="0"/>
              <a:t>First Draft Pick</a:t>
            </a:r>
            <a:endParaRPr lang="ko-KR" altLang="en-US" sz="7200" b="1" dirty="0"/>
          </a:p>
        </p:txBody>
      </p:sp>
      <p:sp>
        <p:nvSpPr>
          <p:cNvPr id="28" name="부제목 7">
            <a:extLst>
              <a:ext uri="{FF2B5EF4-FFF2-40B4-BE49-F238E27FC236}">
                <a16:creationId xmlns:a16="http://schemas.microsoft.com/office/drawing/2014/main" id="{A74BA2F7-0387-4271-B2AA-42173C5038B7}"/>
              </a:ext>
            </a:extLst>
          </p:cNvPr>
          <p:cNvSpPr txBox="1">
            <a:spLocks/>
          </p:cNvSpPr>
          <p:nvPr/>
        </p:nvSpPr>
        <p:spPr>
          <a:xfrm>
            <a:off x="1456255" y="3645818"/>
            <a:ext cx="371712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57575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95690" indent="0" algn="ctr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493535" indent="0" algn="ctr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991380" indent="0" algn="ctr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489225" indent="0" algn="ctr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87070" indent="0" algn="ctr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84916" indent="0" algn="ctr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982761" indent="0" algn="ctr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제목 6">
            <a:extLst>
              <a:ext uri="{FF2B5EF4-FFF2-40B4-BE49-F238E27FC236}">
                <a16:creationId xmlns:a16="http://schemas.microsoft.com/office/drawing/2014/main" id="{1AF566B0-02D8-484E-9C99-66C58AB5B642}"/>
              </a:ext>
            </a:extLst>
          </p:cNvPr>
          <p:cNvSpPr txBox="1">
            <a:spLocks/>
          </p:cNvSpPr>
          <p:nvPr/>
        </p:nvSpPr>
        <p:spPr>
          <a:xfrm>
            <a:off x="7247334" y="6145447"/>
            <a:ext cx="1584176" cy="714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87334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4400" dirty="0"/>
              <a:t>2022</a:t>
            </a:r>
            <a:endParaRPr lang="en-US" sz="4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69C24-30FD-4C37-B6F4-61B4EB75A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828" y="1485578"/>
            <a:ext cx="10971213" cy="5185097"/>
          </a:xfrm>
        </p:spPr>
        <p:txBody>
          <a:bodyPr/>
          <a:lstStyle/>
          <a:p>
            <a:r>
              <a:rPr lang="en-US" dirty="0"/>
              <a:t>Dealing with outliers: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Here are some outliers we had to deal with: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US" dirty="0"/>
          </a:p>
          <a:p>
            <a:pPr marL="0" indent="0"/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After adjusting the outliers: </a:t>
            </a:r>
            <a:br>
              <a:rPr lang="en-US" dirty="0"/>
            </a:br>
            <a:endParaRPr lang="en-IL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2421FD0-86DA-4029-81E8-9296221B3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8913"/>
            <a:ext cx="10971213" cy="798512"/>
          </a:xfrm>
        </p:spPr>
        <p:txBody>
          <a:bodyPr/>
          <a:lstStyle/>
          <a:p>
            <a:r>
              <a:rPr lang="en-US" altLang="ko-KR" dirty="0"/>
              <a:t>Data Cleaning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94981-A181-47EF-AAA5-ED4EB4973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278" y="2075793"/>
            <a:ext cx="2071165" cy="2533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651427-8405-4F24-9C47-B0862EDC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686" y="1976477"/>
            <a:ext cx="2128809" cy="2632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955A7E-39DE-445E-A58A-1957808A7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302" y="4941962"/>
            <a:ext cx="4104456" cy="164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12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69C24-30FD-4C37-B6F4-61B4EB75A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828" y="1485578"/>
            <a:ext cx="10971213" cy="5185097"/>
          </a:xfrm>
        </p:spPr>
        <p:txBody>
          <a:bodyPr/>
          <a:lstStyle/>
          <a:p>
            <a:pPr rtl="0"/>
            <a:r>
              <a:rPr lang="en-US" dirty="0"/>
              <a:t>At last, </a:t>
            </a:r>
            <a:r>
              <a:rPr lang="en-US" altLang="en-US" dirty="0"/>
              <a:t>after dealing with outliers and merging all of our </a:t>
            </a:r>
            <a:r>
              <a:rPr lang="en-US" altLang="en-US" dirty="0" err="1"/>
              <a:t>dataframes</a:t>
            </a:r>
            <a:r>
              <a:rPr lang="en-US" altLang="en-US" dirty="0"/>
              <a:t>, We created a final dataset:</a:t>
            </a:r>
          </a:p>
          <a:p>
            <a:pPr rtl="0"/>
            <a:endParaRPr lang="en-US" alt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2421FD0-86DA-4029-81E8-9296221B3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8913"/>
            <a:ext cx="10971213" cy="798512"/>
          </a:xfrm>
        </p:spPr>
        <p:txBody>
          <a:bodyPr/>
          <a:lstStyle/>
          <a:p>
            <a:r>
              <a:rPr lang="en-US" altLang="ko-KR" dirty="0"/>
              <a:t>Data Cleaning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EB5D94-73D9-4753-9F38-27AAD990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726" y="2336105"/>
            <a:ext cx="3334260" cy="34840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23AF20-45C1-4780-9152-9041BB234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118" y="2925738"/>
            <a:ext cx="6602844" cy="1730945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532C794-9DF6-4D14-A026-8FA00F8558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981049" y="4827468"/>
            <a:ext cx="1498533" cy="185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73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797607" y="2849954"/>
            <a:ext cx="517179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kumimoji="1" lang="en-US" sz="6000" b="1" dirty="0">
                <a:solidFill>
                  <a:schemeClr val="bg1"/>
                </a:solidFill>
                <a:ea typeface="+mn-lt"/>
                <a:cs typeface="+mn-lt"/>
              </a:rPr>
              <a:t>EDA</a:t>
            </a:r>
            <a:endParaRPr lang="he-IL" sz="6000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627154" y="2896120"/>
            <a:ext cx="936104" cy="92333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5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03</a:t>
            </a:r>
            <a:endParaRPr kumimoji="1" lang="ko-KR" altLang="ko-KR" sz="54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731498" y="3294658"/>
            <a:ext cx="4223891" cy="1412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500" b="1" dirty="0">
              <a:solidFill>
                <a:schemeClr val="bg1"/>
              </a:solidFill>
              <a:latin typeface="Calibri"/>
              <a:cs typeface="Calibri Light"/>
            </a:endParaRPr>
          </a:p>
          <a:p>
            <a:pPr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5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5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794" y="481746"/>
            <a:ext cx="816796" cy="8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96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Visualization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521" y="1485579"/>
            <a:ext cx="10971372" cy="1508011"/>
          </a:xfrm>
        </p:spPr>
        <p:txBody>
          <a:bodyPr vert="horz" lIns="99569" tIns="49785" rIns="99569" bIns="49785" rtlCol="0" anchor="t">
            <a:normAutofit/>
          </a:bodyPr>
          <a:lstStyle/>
          <a:p>
            <a:pPr marL="373380" indent="-373380"/>
            <a:r>
              <a:rPr lang="en-US" altLang="ko-KR" dirty="0">
                <a:ea typeface="맑은 고딕"/>
              </a:rPr>
              <a:t>First, let’s take a look at our data frame:</a:t>
            </a:r>
            <a:endParaRPr lang="en-US" altLang="ko-KR" dirty="0">
              <a:cs typeface="Calibri"/>
            </a:endParaRPr>
          </a:p>
          <a:p>
            <a:pPr marL="373380" indent="-373380"/>
            <a:endParaRPr lang="en-US" altLang="ko-KR" dirty="0">
              <a:cs typeface="Calibri"/>
            </a:endParaRPr>
          </a:p>
          <a:p>
            <a:pPr marL="373380" indent="-373380"/>
            <a:endParaRPr lang="en-US" altLang="ko-KR" dirty="0">
              <a:cs typeface="Calibri"/>
            </a:endParaRPr>
          </a:p>
          <a:p>
            <a:pPr marL="373380" indent="-373380"/>
            <a:endParaRPr lang="en-US" altLang="ko-KR" dirty="0">
              <a:cs typeface="Calibri"/>
            </a:endParaRPr>
          </a:p>
          <a:p>
            <a:pPr marL="373380" indent="-373380"/>
            <a:endParaRPr lang="en-US" altLang="ko-KR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0C1F0-39FE-49A2-944A-A50819B63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13" y="2239584"/>
            <a:ext cx="10592986" cy="371049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996836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EBAF0D4E-E65C-44B7-B4CD-A23C5710F43C}"/>
              </a:ext>
            </a:extLst>
          </p:cNvPr>
          <p:cNvSpPr txBox="1">
            <a:spLocks/>
          </p:cNvSpPr>
          <p:nvPr/>
        </p:nvSpPr>
        <p:spPr>
          <a:xfrm>
            <a:off x="478582" y="1413570"/>
            <a:ext cx="10971372" cy="1508011"/>
          </a:xfrm>
          <a:prstGeom prst="rect">
            <a:avLst/>
          </a:prstGeom>
        </p:spPr>
        <p:txBody>
          <a:bodyPr vert="horz" lIns="99569" tIns="49785" rIns="99569" bIns="49785" rtlCol="0" anchor="t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7334A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3380" indent="-373380"/>
            <a:endParaRPr lang="en-US" altLang="ko-KR" dirty="0">
              <a:cs typeface="Calibri"/>
            </a:endParaRPr>
          </a:p>
          <a:p>
            <a:pPr marL="373380" indent="-373380"/>
            <a:endParaRPr lang="en-US" altLang="ko-KR" dirty="0">
              <a:cs typeface="Calibri"/>
            </a:endParaRPr>
          </a:p>
          <a:p>
            <a:pPr marL="373380" indent="-373380"/>
            <a:endParaRPr lang="en-US" altLang="ko-KR" dirty="0">
              <a:cs typeface="Calibri"/>
            </a:endParaRPr>
          </a:p>
          <a:p>
            <a:pPr marL="373380" indent="-373380"/>
            <a:endParaRPr lang="en-US" altLang="ko-KR" dirty="0">
              <a:cs typeface="Calibri"/>
            </a:endParaRPr>
          </a:p>
          <a:p>
            <a:pPr marL="373380" indent="-373380"/>
            <a:endParaRPr lang="en-US" altLang="ko-KR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2EB618-A0B9-4736-9178-E62779401688}"/>
              </a:ext>
            </a:extLst>
          </p:cNvPr>
          <p:cNvSpPr txBox="1"/>
          <p:nvPr/>
        </p:nvSpPr>
        <p:spPr>
          <a:xfrm>
            <a:off x="1054646" y="699269"/>
            <a:ext cx="6094520" cy="725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u="sng" dirty="0"/>
              <a:t>Heatmap</a:t>
            </a:r>
            <a:endParaRPr lang="he-IL" sz="2400" b="1" u="sng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49099624-FEF2-4273-A4F2-6E8DD51FC854}"/>
              </a:ext>
            </a:extLst>
          </p:cNvPr>
          <p:cNvSpPr txBox="1">
            <a:spLocks/>
          </p:cNvSpPr>
          <p:nvPr/>
        </p:nvSpPr>
        <p:spPr>
          <a:xfrm>
            <a:off x="46534" y="1519379"/>
            <a:ext cx="10924838" cy="4574711"/>
          </a:xfrm>
          <a:prstGeom prst="rect">
            <a:avLst/>
          </a:prstGeom>
        </p:spPr>
        <p:txBody>
          <a:bodyPr vert="horz" lIns="99569" tIns="49785" rIns="99569" bIns="49785" rtlCol="0" anchor="t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7334A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3380" indent="-373380"/>
            <a:r>
              <a:rPr lang="en-US" altLang="ko-KR" sz="1800" dirty="0">
                <a:cs typeface="Calibri"/>
              </a:rPr>
              <a:t>We can see that there are some strong</a:t>
            </a:r>
          </a:p>
          <a:p>
            <a:pPr marL="373380" indent="-373380"/>
            <a:r>
              <a:rPr lang="en-US" altLang="ko-KR" sz="1800" dirty="0">
                <a:cs typeface="Calibri"/>
              </a:rPr>
              <a:t>Correlations between some of the parameters.</a:t>
            </a:r>
          </a:p>
          <a:p>
            <a:pPr marL="0" indent="0"/>
            <a:r>
              <a:rPr lang="en-US" altLang="ko-KR" sz="1800" dirty="0">
                <a:cs typeface="Calibri"/>
              </a:rPr>
              <a:t>For example:</a:t>
            </a:r>
            <a:br>
              <a:rPr lang="en-US" altLang="ko-KR" sz="1800" dirty="0">
                <a:cs typeface="Calibri"/>
              </a:rPr>
            </a:br>
            <a:endParaRPr lang="en-US" altLang="ko-KR" sz="1800" dirty="0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cs typeface="Calibri"/>
              </a:rPr>
              <a:t>correlation between attempts of </a:t>
            </a:r>
          </a:p>
          <a:p>
            <a:pPr marL="0" indent="0"/>
            <a:r>
              <a:rPr lang="en-US" altLang="ko-KR" sz="1800" dirty="0">
                <a:cs typeface="Calibri"/>
              </a:rPr>
              <a:t>Goal and actual scoring.</a:t>
            </a:r>
          </a:p>
          <a:p>
            <a:pPr marL="0" indent="0"/>
            <a:endParaRPr lang="en-US" altLang="ko-KR" sz="1800" dirty="0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cs typeface="Calibri"/>
              </a:rPr>
              <a:t>Correlation between field goals and rebounds.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800" dirty="0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dirty="0">
                <a:cs typeface="Calibri"/>
              </a:rPr>
              <a:t>Correlation free throws and field goals.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800" dirty="0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800" dirty="0">
              <a:cs typeface="Calibri"/>
            </a:endParaRPr>
          </a:p>
          <a:p>
            <a:pPr marL="0" indent="0"/>
            <a:endParaRPr lang="en-US" altLang="ko-KR" sz="1800" dirty="0">
              <a:cs typeface="Calibri"/>
            </a:endParaRPr>
          </a:p>
          <a:p>
            <a:pPr marL="373380" indent="-373380"/>
            <a:endParaRPr lang="en-US" altLang="ko-KR" dirty="0">
              <a:cs typeface="Calibri"/>
            </a:endParaRPr>
          </a:p>
          <a:p>
            <a:pPr marL="373380" indent="-373380"/>
            <a:endParaRPr lang="en-US" altLang="ko-KR" dirty="0">
              <a:cs typeface="Calibri"/>
            </a:endParaRPr>
          </a:p>
          <a:p>
            <a:pPr marL="373380" indent="-373380"/>
            <a:endParaRPr lang="en-US" altLang="ko-KR" dirty="0">
              <a:cs typeface="Calibri"/>
            </a:endParaRPr>
          </a:p>
          <a:p>
            <a:pPr marL="373380" indent="-373380"/>
            <a:endParaRPr lang="en-US" altLang="ko-KR" dirty="0"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2263BB-4BBC-4C06-8E95-9E85CA8FB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051" y="1053042"/>
            <a:ext cx="6785691" cy="51163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17019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4EBAF9-3822-455E-BAFD-A6E33DA33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0" y="1017526"/>
            <a:ext cx="10971372" cy="482453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58E09C-D57A-4F2A-85B4-EB83D7B301C3}"/>
              </a:ext>
            </a:extLst>
          </p:cNvPr>
          <p:cNvSpPr txBox="1"/>
          <p:nvPr/>
        </p:nvSpPr>
        <p:spPr>
          <a:xfrm>
            <a:off x="5468808" y="564792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u="sng" dirty="0">
                <a:ea typeface="맑은 고딕"/>
              </a:rPr>
              <a:t>Scatter Plot</a:t>
            </a:r>
            <a:endParaRPr lang="en-IL" sz="2400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0FAE15-A00D-49BD-B590-1DDB72C0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238" y="1339919"/>
            <a:ext cx="4876204" cy="219553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28EB38-33DD-479B-BB43-B7C478604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24" y="1369985"/>
            <a:ext cx="4741984" cy="216616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316CFE-0621-4037-9A0C-D964E60AC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710" y="3927313"/>
            <a:ext cx="3057525" cy="30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4CC0D7-9657-42EC-8472-E1FABE1E6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246" y="3889213"/>
            <a:ext cx="2952750" cy="342900"/>
          </a:xfrm>
          <a:prstGeom prst="rect">
            <a:avLst/>
          </a:prstGeom>
        </p:spPr>
      </p:pic>
      <p:sp>
        <p:nvSpPr>
          <p:cNvPr id="18" name="내용 개체 틀 3">
            <a:extLst>
              <a:ext uri="{FF2B5EF4-FFF2-40B4-BE49-F238E27FC236}">
                <a16:creationId xmlns:a16="http://schemas.microsoft.com/office/drawing/2014/main" id="{976BCE00-7A40-4A1B-9EBD-28A7FA417FA5}"/>
              </a:ext>
            </a:extLst>
          </p:cNvPr>
          <p:cNvSpPr txBox="1">
            <a:spLocks/>
          </p:cNvSpPr>
          <p:nvPr/>
        </p:nvSpPr>
        <p:spPr>
          <a:xfrm>
            <a:off x="1990750" y="3593227"/>
            <a:ext cx="4320480" cy="403579"/>
          </a:xfrm>
          <a:prstGeom prst="rect">
            <a:avLst/>
          </a:prstGeom>
        </p:spPr>
        <p:txBody>
          <a:bodyPr vert="horz" lIns="99569" tIns="49785" rIns="99569" bIns="49785" rtlCol="0" anchor="t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7334A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3380" indent="-373380"/>
            <a:r>
              <a:rPr lang="en-US" altLang="ko-KR" sz="1800" dirty="0">
                <a:ea typeface="맑은 고딕"/>
              </a:rPr>
              <a:t>Hight correlation:</a:t>
            </a:r>
            <a:endParaRPr lang="en-US" altLang="ko-KR" sz="1800" dirty="0">
              <a:cs typeface="Calibri"/>
            </a:endParaRPr>
          </a:p>
          <a:p>
            <a:pPr marL="373380" indent="-373380"/>
            <a:endParaRPr lang="en-US" altLang="ko-KR" dirty="0">
              <a:cs typeface="Calibri"/>
            </a:endParaRPr>
          </a:p>
          <a:p>
            <a:pPr marL="373380" indent="-373380"/>
            <a:endParaRPr lang="en-US" altLang="ko-KR" dirty="0">
              <a:cs typeface="Calibri"/>
            </a:endParaRPr>
          </a:p>
          <a:p>
            <a:pPr marL="373380" indent="-373380"/>
            <a:endParaRPr lang="en-US" altLang="ko-KR" dirty="0">
              <a:cs typeface="Calibri"/>
            </a:endParaRPr>
          </a:p>
          <a:p>
            <a:pPr marL="373380" indent="-373380"/>
            <a:endParaRPr lang="en-US" altLang="ko-KR" dirty="0">
              <a:cs typeface="Calibri"/>
            </a:endParaRPr>
          </a:p>
        </p:txBody>
      </p:sp>
      <p:sp>
        <p:nvSpPr>
          <p:cNvPr id="20" name="내용 개체 틀 3">
            <a:extLst>
              <a:ext uri="{FF2B5EF4-FFF2-40B4-BE49-F238E27FC236}">
                <a16:creationId xmlns:a16="http://schemas.microsoft.com/office/drawing/2014/main" id="{8E18F4C2-47B9-452B-9C41-63F1971E0D30}"/>
              </a:ext>
            </a:extLst>
          </p:cNvPr>
          <p:cNvSpPr txBox="1">
            <a:spLocks/>
          </p:cNvSpPr>
          <p:nvPr/>
        </p:nvSpPr>
        <p:spPr>
          <a:xfrm>
            <a:off x="7692460" y="3535455"/>
            <a:ext cx="4320480" cy="403579"/>
          </a:xfrm>
          <a:prstGeom prst="rect">
            <a:avLst/>
          </a:prstGeom>
        </p:spPr>
        <p:txBody>
          <a:bodyPr vert="horz" lIns="99569" tIns="49785" rIns="99569" bIns="49785" rtlCol="0" anchor="t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7334A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3380" indent="-373380"/>
            <a:r>
              <a:rPr lang="en-US" altLang="ko-KR" sz="1800" dirty="0">
                <a:ea typeface="맑은 고딕"/>
              </a:rPr>
              <a:t>Hight correlation:</a:t>
            </a:r>
            <a:endParaRPr lang="en-US" altLang="ko-KR" sz="1800" dirty="0">
              <a:cs typeface="Calibri"/>
            </a:endParaRPr>
          </a:p>
          <a:p>
            <a:pPr marL="373380" indent="-373380"/>
            <a:endParaRPr lang="en-US" altLang="ko-KR" dirty="0">
              <a:cs typeface="Calibri"/>
            </a:endParaRPr>
          </a:p>
          <a:p>
            <a:pPr marL="373380" indent="-373380"/>
            <a:endParaRPr lang="en-US" altLang="ko-KR" dirty="0">
              <a:cs typeface="Calibri"/>
            </a:endParaRPr>
          </a:p>
          <a:p>
            <a:pPr marL="373380" indent="-373380"/>
            <a:endParaRPr lang="en-US" altLang="ko-KR" dirty="0">
              <a:cs typeface="Calibri"/>
            </a:endParaRPr>
          </a:p>
          <a:p>
            <a:pPr marL="373380" indent="-373380"/>
            <a:endParaRPr lang="en-US" altLang="ko-KR" dirty="0">
              <a:cs typeface="Calibr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2CEC504-9E0F-4311-8650-375177806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9022" y="4389699"/>
            <a:ext cx="3371163" cy="23096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11188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797607" y="2849954"/>
            <a:ext cx="517179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5400" b="1" dirty="0">
                <a:solidFill>
                  <a:schemeClr val="bg1"/>
                </a:solidFill>
                <a:cs typeface="Calibri Light"/>
              </a:rPr>
              <a:t>Machine learning</a:t>
            </a:r>
            <a:endParaRPr lang="he-IL" sz="5400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627154" y="2896120"/>
            <a:ext cx="936104" cy="92333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5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03</a:t>
            </a:r>
            <a:endParaRPr kumimoji="1" lang="ko-KR" altLang="ko-KR" sz="54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731498" y="3294658"/>
            <a:ext cx="4223891" cy="1412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500" b="1" dirty="0">
              <a:solidFill>
                <a:schemeClr val="bg1"/>
              </a:solidFill>
              <a:latin typeface="Calibri"/>
              <a:cs typeface="Calibri Light"/>
            </a:endParaRPr>
          </a:p>
          <a:p>
            <a:pPr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5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5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794" y="481746"/>
            <a:ext cx="816796" cy="8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96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69C24-30FD-4C37-B6F4-61B4EB75A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828" y="1485578"/>
            <a:ext cx="10971213" cy="5185097"/>
          </a:xfrm>
        </p:spPr>
        <p:txBody>
          <a:bodyPr/>
          <a:lstStyle/>
          <a:p>
            <a:r>
              <a:rPr lang="en-US" b="1" dirty="0"/>
              <a:t>In order to predict a categorical variable – whether a college player will be picked at first draft or not.</a:t>
            </a:r>
          </a:p>
          <a:p>
            <a:r>
              <a:rPr lang="en-US" b="1" dirty="0"/>
              <a:t>We used supervised learning.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Using ‘sklearn’ library and logistic regression, we were able to apply machine-learning algorithms:</a:t>
            </a:r>
          </a:p>
          <a:p>
            <a:pPr marL="0" indent="0"/>
            <a:r>
              <a:rPr lang="en-US" dirty="0"/>
              <a:t>Splitting our model to train and test:</a:t>
            </a:r>
            <a:br>
              <a:rPr lang="en-US" dirty="0"/>
            </a:br>
            <a:endParaRPr lang="en-US" dirty="0"/>
          </a:p>
          <a:p>
            <a:pPr marL="0" indent="0"/>
            <a:endParaRPr lang="en-US" dirty="0"/>
          </a:p>
          <a:p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Our model: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Train: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Predict: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2421FD0-86DA-4029-81E8-9296221B3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8913"/>
            <a:ext cx="10971213" cy="798512"/>
          </a:xfrm>
        </p:spPr>
        <p:txBody>
          <a:bodyPr/>
          <a:lstStyle/>
          <a:p>
            <a:r>
              <a:rPr lang="en-US" altLang="ko-KR" dirty="0"/>
              <a:t>Machine Learning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75E59-EC45-4CF3-87B6-D70724007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581" y="3039269"/>
            <a:ext cx="9239250" cy="781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3129B6-ECA7-4876-8FA1-8CE5BE50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822" y="4437906"/>
            <a:ext cx="5648325" cy="257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C731A3-21EF-4B6F-A456-07FA4206E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402" y="4802584"/>
            <a:ext cx="3276600" cy="2952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472DEE-B4FD-4BD3-AE97-7C48461E7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027" y="5193234"/>
            <a:ext cx="64579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62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D2F5-FD75-4CF7-9722-D457996F0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CF588-A029-4E1F-ABDD-5FFBCE62E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 applied our model on a total amount of 15,417 players.</a:t>
            </a:r>
          </a:p>
          <a:p>
            <a:r>
              <a:rPr lang="en-US" b="1" dirty="0"/>
              <a:t>The training samples were applied on 12,333, and the test was applied on 3,084 players.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The evaluation of our model: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5D18F-0215-439F-9C62-D4B287AF6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260" y="2277667"/>
            <a:ext cx="4292185" cy="2693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DFB5FA-534D-49DC-8ECF-161D00173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260" y="5624313"/>
            <a:ext cx="40481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34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0718E-CF39-4F7A-A93A-8E9C91708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441BF-E99A-4081-A206-687DD34DB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229" y="1485578"/>
            <a:ext cx="10971372" cy="4824535"/>
          </a:xfrm>
        </p:spPr>
        <p:txBody>
          <a:bodyPr/>
          <a:lstStyle/>
          <a:p>
            <a:r>
              <a:rPr lang="en-US" b="1" dirty="0"/>
              <a:t>The accuracy and precision of our model: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We decided to apply another machine-learning algorithm – KNN:</a:t>
            </a:r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Our confusion matrix: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3EF2C-0EEA-498E-80B9-0911D4701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662" y="2018581"/>
            <a:ext cx="7353300" cy="1238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6C174-8C02-44B8-A9CF-BC31200CD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62" y="4221882"/>
            <a:ext cx="6410325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A3EF0C-034F-4B87-B8E4-EEDEDB6CC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926" y="5229994"/>
            <a:ext cx="37242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83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B0BFCE-FEFF-41E5-88A6-E8D86EA41E45}"/>
              </a:ext>
            </a:extLst>
          </p:cNvPr>
          <p:cNvSpPr/>
          <p:nvPr/>
        </p:nvSpPr>
        <p:spPr>
          <a:xfrm>
            <a:off x="406574" y="2853730"/>
            <a:ext cx="6192687" cy="345638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rgbClr val="732B3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186306B-BD38-4EA1-94BB-CA9711A4CF32}"/>
              </a:ext>
            </a:extLst>
          </p:cNvPr>
          <p:cNvSpPr txBox="1"/>
          <p:nvPr/>
        </p:nvSpPr>
        <p:spPr>
          <a:xfrm>
            <a:off x="608784" y="2907139"/>
            <a:ext cx="577721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73380" indent="-373380">
              <a:spcBef>
                <a:spcPct val="20000"/>
              </a:spcBef>
            </a:pPr>
            <a:r>
              <a:rPr lang="en-US" sz="1800" b="1" i="1" u="sng" dirty="0">
                <a:solidFill>
                  <a:srgbClr val="87334A"/>
                </a:solidFill>
                <a:latin typeface="Calibri"/>
                <a:cs typeface="+mn-lt"/>
              </a:rPr>
              <a:t>Some Background:</a:t>
            </a:r>
            <a:endParaRPr lang="en-US" sz="1800" dirty="0">
              <a:solidFill>
                <a:srgbClr val="87334A"/>
              </a:solidFill>
              <a:ea typeface="+mn-lt"/>
              <a:cs typeface="+mn-lt"/>
            </a:endParaRPr>
          </a:p>
          <a:p>
            <a:endParaRPr lang="he-IL" sz="1800" dirty="0">
              <a:ea typeface="+mn-lt"/>
              <a:cs typeface="+mn-lt"/>
            </a:endParaRPr>
          </a:p>
          <a:p>
            <a:endParaRPr lang="he-IL" sz="1800" dirty="0">
              <a:cs typeface="Calibri Ligh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Research </a:t>
            </a:r>
            <a:r>
              <a:rPr lang="en-US" altLang="ko-KR">
                <a:ea typeface="맑은 고딕"/>
              </a:rPr>
              <a:t>Introduction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521" y="1485579"/>
            <a:ext cx="10971372" cy="1508011"/>
          </a:xfrm>
        </p:spPr>
        <p:txBody>
          <a:bodyPr vert="horz" lIns="99569" tIns="49785" rIns="99569" bIns="49785" rtlCol="0" anchor="t">
            <a:normAutofit/>
          </a:bodyPr>
          <a:lstStyle/>
          <a:p>
            <a:pPr marL="373380" indent="-373380"/>
            <a:r>
              <a:rPr lang="en-US" altLang="ko-KR" dirty="0">
                <a:ea typeface="맑은 고딕"/>
              </a:rPr>
              <a:t>In our project we are going to examine the statistics of college basketball players in the U.S,</a:t>
            </a:r>
            <a:endParaRPr lang="he-IL" dirty="0">
              <a:ea typeface="맑은 고딕"/>
              <a:cs typeface="Calibri"/>
            </a:endParaRPr>
          </a:p>
          <a:p>
            <a:pPr marL="373380" indent="-373380"/>
            <a:r>
              <a:rPr lang="en-US" altLang="ko-KR" dirty="0">
                <a:ea typeface="맑은 고딕"/>
              </a:rPr>
              <a:t>And see if we can predict whether a player will be picked in the first draft on NBA. </a:t>
            </a:r>
            <a:endParaRPr lang="en-US" altLang="ko-KR" dirty="0">
              <a:cs typeface="Calibri"/>
            </a:endParaRPr>
          </a:p>
          <a:p>
            <a:pPr marL="373380" indent="-373380"/>
            <a:endParaRPr lang="en-US" altLang="ko-KR" dirty="0">
              <a:cs typeface="Calibri"/>
            </a:endParaRPr>
          </a:p>
          <a:p>
            <a:pPr marL="373380" indent="-373380"/>
            <a:endParaRPr lang="en-US" altLang="ko-KR" dirty="0">
              <a:cs typeface="Calibri"/>
            </a:endParaRPr>
          </a:p>
          <a:p>
            <a:pPr marL="373380" indent="-373380"/>
            <a:endParaRPr lang="en-US" altLang="ko-KR" dirty="0">
              <a:cs typeface="Calibri"/>
            </a:endParaRPr>
          </a:p>
          <a:p>
            <a:pPr marL="373380" indent="-373380"/>
            <a:endParaRPr lang="en-US" altLang="ko-KR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4111B6-09FC-4E83-8C20-6BC6A7509DBE}"/>
              </a:ext>
            </a:extLst>
          </p:cNvPr>
          <p:cNvSpPr txBox="1"/>
          <p:nvPr/>
        </p:nvSpPr>
        <p:spPr>
          <a:xfrm>
            <a:off x="608784" y="3285778"/>
            <a:ext cx="59904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87334A"/>
                </a:solidFill>
                <a:latin typeface="Calibri"/>
                <a:cs typeface="+mn-lt"/>
              </a:rPr>
              <a:t>The NBA draft is an annual event in which the teams from the National Basketball Association (NBA) </a:t>
            </a:r>
          </a:p>
          <a:p>
            <a:r>
              <a:rPr lang="en-US" sz="1800" dirty="0">
                <a:solidFill>
                  <a:srgbClr val="87334A"/>
                </a:solidFill>
                <a:latin typeface="Calibri"/>
                <a:cs typeface="+mn-lt"/>
              </a:rPr>
              <a:t>can draft players who are eligible and wish to join the league.</a:t>
            </a:r>
          </a:p>
          <a:p>
            <a:r>
              <a:rPr lang="en-US" sz="1800" dirty="0">
                <a:solidFill>
                  <a:srgbClr val="87334A"/>
                </a:solidFill>
                <a:latin typeface="Calibri"/>
                <a:cs typeface="+mn-lt"/>
              </a:rPr>
              <a:t>These are typically college basketball players.</a:t>
            </a:r>
          </a:p>
          <a:p>
            <a:r>
              <a:rPr lang="en-US" sz="1800" dirty="0">
                <a:solidFill>
                  <a:srgbClr val="87334A"/>
                </a:solidFill>
                <a:latin typeface="Calibri"/>
                <a:cs typeface="+mn-lt"/>
              </a:rPr>
              <a:t>The draft usually takes place near the end of June, during the NBA offseason.</a:t>
            </a:r>
          </a:p>
          <a:p>
            <a:r>
              <a:rPr lang="en-US" sz="1800" dirty="0">
                <a:solidFill>
                  <a:srgbClr val="87334A"/>
                </a:solidFill>
                <a:latin typeface="Calibri"/>
                <a:cs typeface="+mn-lt"/>
              </a:rPr>
              <a:t>Since 1989, the draft has consisted of two rounds Sixty players are selected in each draft.</a:t>
            </a:r>
          </a:p>
          <a:p>
            <a:r>
              <a:rPr lang="en-US" sz="1800" dirty="0">
                <a:solidFill>
                  <a:srgbClr val="87334A"/>
                </a:solidFill>
                <a:latin typeface="Calibri"/>
                <a:cs typeface="+mn-lt"/>
              </a:rPr>
              <a:t>No player may sign with the NBA until he has been eligible for at least one draft.</a:t>
            </a:r>
            <a:endParaRPr lang="en-US" sz="1800" dirty="0">
              <a:ea typeface="+mn-lt"/>
              <a:cs typeface="+mn-lt"/>
            </a:endParaRPr>
          </a:p>
          <a:p>
            <a:endParaRPr lang="en-IL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C921C14F-DBF9-44E0-97C2-32EBA647A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755193" y="2176581"/>
            <a:ext cx="950698" cy="106277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 YOU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622" y="1845618"/>
            <a:ext cx="682696" cy="6948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5519142" y="880188"/>
            <a:ext cx="36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732B3E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rgbClr val="732B3E"/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095206" y="1845618"/>
            <a:ext cx="4464496" cy="523220"/>
            <a:chOff x="6311230" y="1989634"/>
            <a:chExt cx="4464496" cy="523220"/>
          </a:xfrm>
        </p:grpSpPr>
        <p:sp>
          <p:nvSpPr>
            <p:cNvPr id="46" name="TextBox 13"/>
            <p:cNvSpPr txBox="1">
              <a:spLocks noChangeArrowheads="1"/>
            </p:cNvSpPr>
            <p:nvPr/>
          </p:nvSpPr>
          <p:spPr bwMode="auto">
            <a:xfrm>
              <a:off x="6311230" y="1989634"/>
              <a:ext cx="72008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rgbClr val="87334A"/>
                  </a:solidFill>
                  <a:latin typeface="+mj-lt"/>
                  <a:ea typeface="맑은 고딕" panose="020B0503020000020004" pitchFamily="50" charset="-127"/>
                </a:rPr>
                <a:t>01</a:t>
              </a:r>
              <a:endParaRPr lang="ko-KR" altLang="en-US" sz="2800" b="1" dirty="0">
                <a:solidFill>
                  <a:srgbClr val="87334A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47" name="Text Box 5"/>
            <p:cNvSpPr txBox="1">
              <a:spLocks noChangeArrowheads="1"/>
            </p:cNvSpPr>
            <p:nvPr/>
          </p:nvSpPr>
          <p:spPr bwMode="auto">
            <a:xfrm>
              <a:off x="7050905" y="2051189"/>
              <a:ext cx="372482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rgbClr val="87334A"/>
                  </a:solidFill>
                  <a:latin typeface="Calibri"/>
                  <a:ea typeface="+mn-lt"/>
                  <a:cs typeface="+mn-lt"/>
                </a:rPr>
                <a:t>Data Acquisition</a:t>
              </a:r>
              <a:endParaRPr lang="he-IL" b="1" dirty="0">
                <a:solidFill>
                  <a:srgbClr val="87334A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095206" y="2637706"/>
            <a:ext cx="4464496" cy="523220"/>
            <a:chOff x="6311230" y="2781722"/>
            <a:chExt cx="4464496" cy="523220"/>
          </a:xfrm>
        </p:grpSpPr>
        <p:sp>
          <p:nvSpPr>
            <p:cNvPr id="69" name="TextBox 13"/>
            <p:cNvSpPr txBox="1">
              <a:spLocks noChangeArrowheads="1"/>
            </p:cNvSpPr>
            <p:nvPr/>
          </p:nvSpPr>
          <p:spPr bwMode="auto">
            <a:xfrm>
              <a:off x="6311230" y="2781722"/>
              <a:ext cx="72008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rgbClr val="87334A"/>
                  </a:solidFill>
                  <a:latin typeface="+mj-lt"/>
                  <a:ea typeface="맑은 고딕" panose="020B0503020000020004" pitchFamily="50" charset="-127"/>
                </a:rPr>
                <a:t>02</a:t>
              </a:r>
              <a:endParaRPr lang="ko-KR" altLang="en-US" sz="2800" b="1" dirty="0">
                <a:solidFill>
                  <a:srgbClr val="87334A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0" name="Text Box 5"/>
            <p:cNvSpPr txBox="1">
              <a:spLocks noChangeArrowheads="1"/>
            </p:cNvSpPr>
            <p:nvPr/>
          </p:nvSpPr>
          <p:spPr bwMode="auto">
            <a:xfrm>
              <a:off x="7050905" y="2843277"/>
              <a:ext cx="372482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rgbClr val="87334A"/>
                  </a:solidFill>
                  <a:latin typeface="+mj-lt"/>
                </a:rPr>
                <a:t>Data Cleaning</a:t>
              </a:r>
              <a:endParaRPr lang="he-IL" dirty="0">
                <a:solidFill>
                  <a:srgbClr val="87334A"/>
                </a:solidFill>
                <a:cs typeface="Calibri Light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095206" y="3429794"/>
            <a:ext cx="4464496" cy="523220"/>
            <a:chOff x="6311230" y="3573810"/>
            <a:chExt cx="4464496" cy="523220"/>
          </a:xfrm>
        </p:grpSpPr>
        <p:sp>
          <p:nvSpPr>
            <p:cNvPr id="72" name="TextBox 13"/>
            <p:cNvSpPr txBox="1">
              <a:spLocks noChangeArrowheads="1"/>
            </p:cNvSpPr>
            <p:nvPr/>
          </p:nvSpPr>
          <p:spPr bwMode="auto">
            <a:xfrm>
              <a:off x="6311230" y="3573810"/>
              <a:ext cx="72008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rgbClr val="87334A"/>
                  </a:solidFill>
                  <a:latin typeface="+mj-lt"/>
                  <a:ea typeface="맑은 고딕" panose="020B0503020000020004" pitchFamily="50" charset="-127"/>
                </a:rPr>
                <a:t>03</a:t>
              </a:r>
              <a:endParaRPr lang="ko-KR" altLang="en-US" sz="2800" b="1" dirty="0">
                <a:solidFill>
                  <a:srgbClr val="87334A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3" name="Text Box 5"/>
            <p:cNvSpPr txBox="1">
              <a:spLocks noChangeArrowheads="1"/>
            </p:cNvSpPr>
            <p:nvPr/>
          </p:nvSpPr>
          <p:spPr bwMode="auto">
            <a:xfrm>
              <a:off x="7050905" y="3635365"/>
              <a:ext cx="372482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rgbClr val="87334A"/>
                  </a:solidFill>
                  <a:latin typeface="+mj-lt"/>
                </a:rPr>
                <a:t>EDA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095206" y="4221882"/>
            <a:ext cx="4464496" cy="523220"/>
            <a:chOff x="6311230" y="4365898"/>
            <a:chExt cx="4464496" cy="523220"/>
          </a:xfrm>
        </p:grpSpPr>
        <p:sp>
          <p:nvSpPr>
            <p:cNvPr id="75" name="TextBox 13"/>
            <p:cNvSpPr txBox="1">
              <a:spLocks noChangeArrowheads="1"/>
            </p:cNvSpPr>
            <p:nvPr/>
          </p:nvSpPr>
          <p:spPr bwMode="auto">
            <a:xfrm>
              <a:off x="6311230" y="4365898"/>
              <a:ext cx="72008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rgbClr val="87334A"/>
                  </a:solidFill>
                  <a:latin typeface="+mj-lt"/>
                  <a:ea typeface="맑은 고딕" panose="020B0503020000020004" pitchFamily="50" charset="-127"/>
                </a:rPr>
                <a:t>04</a:t>
              </a:r>
              <a:endParaRPr lang="ko-KR" altLang="en-US" sz="2800" b="1" dirty="0">
                <a:solidFill>
                  <a:srgbClr val="87334A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6" name="Text Box 5"/>
            <p:cNvSpPr txBox="1">
              <a:spLocks noChangeArrowheads="1"/>
            </p:cNvSpPr>
            <p:nvPr/>
          </p:nvSpPr>
          <p:spPr bwMode="auto">
            <a:xfrm>
              <a:off x="7050905" y="4427453"/>
              <a:ext cx="372482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rgbClr val="87334A"/>
                  </a:solidFill>
                  <a:latin typeface="+mj-lt"/>
                </a:rPr>
                <a:t>Machine Learning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095206" y="5013970"/>
            <a:ext cx="4464496" cy="523220"/>
            <a:chOff x="6311230" y="5157986"/>
            <a:chExt cx="4464496" cy="523220"/>
          </a:xfrm>
        </p:grpSpPr>
        <p:sp>
          <p:nvSpPr>
            <p:cNvPr id="78" name="TextBox 13"/>
            <p:cNvSpPr txBox="1">
              <a:spLocks noChangeArrowheads="1"/>
            </p:cNvSpPr>
            <p:nvPr/>
          </p:nvSpPr>
          <p:spPr bwMode="auto">
            <a:xfrm>
              <a:off x="6311230" y="5157986"/>
              <a:ext cx="72008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rgbClr val="87334A"/>
                  </a:solidFill>
                  <a:latin typeface="+mj-lt"/>
                  <a:ea typeface="맑은 고딕" panose="020B0503020000020004" pitchFamily="50" charset="-127"/>
                </a:rPr>
                <a:t>05</a:t>
              </a:r>
              <a:endParaRPr lang="ko-KR" altLang="en-US" sz="2800" b="1" dirty="0">
                <a:solidFill>
                  <a:srgbClr val="87334A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9" name="Text Box 5"/>
            <p:cNvSpPr txBox="1">
              <a:spLocks noChangeArrowheads="1"/>
            </p:cNvSpPr>
            <p:nvPr/>
          </p:nvSpPr>
          <p:spPr bwMode="auto">
            <a:xfrm>
              <a:off x="7050905" y="5219541"/>
              <a:ext cx="372482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rgbClr val="87334A"/>
                  </a:solidFill>
                  <a:latin typeface="+mj-lt"/>
                </a:rPr>
                <a:t>Conclusion</a:t>
              </a:r>
            </a:p>
          </p:txBody>
        </p:sp>
      </p:grpSp>
      <p:pic>
        <p:nvPicPr>
          <p:cNvPr id="18" name="Picture 3">
            <a:extLst>
              <a:ext uri="{FF2B5EF4-FFF2-40B4-BE49-F238E27FC236}">
                <a16:creationId xmlns:a16="http://schemas.microsoft.com/office/drawing/2014/main" id="{5BB43D75-2465-436B-AD51-BA421B8409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051375" y="1883549"/>
            <a:ext cx="1043831" cy="523220"/>
          </a:xfrm>
          <a:prstGeom prst="rect">
            <a:avLst/>
          </a:prstGeom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D2B2732B-F41B-447F-AF54-04AA9EB9DC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84117" y="2665565"/>
            <a:ext cx="1043831" cy="523220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F23A7C7F-B4B5-49BA-BD0F-4A3D892A86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096281" y="3415864"/>
            <a:ext cx="1043831" cy="523220"/>
          </a:xfrm>
          <a:prstGeom prst="rect">
            <a:avLst/>
          </a:prstGeom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A520814D-D157-4190-B697-E87403CEE2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079186" y="4221882"/>
            <a:ext cx="1043831" cy="523220"/>
          </a:xfrm>
          <a:prstGeom prst="rect">
            <a:avLst/>
          </a:prstGeom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DD14598E-910C-49DE-BE01-D21D1BA973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081057" y="4994077"/>
            <a:ext cx="1043831" cy="5232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797607" y="2849954"/>
            <a:ext cx="517179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kumimoji="1" lang="en-US" sz="6000" b="1" dirty="0">
                <a:solidFill>
                  <a:schemeClr val="bg1"/>
                </a:solidFill>
                <a:ea typeface="+mn-lt"/>
                <a:cs typeface="+mn-lt"/>
              </a:rPr>
              <a:t>Data Acquisition</a:t>
            </a:r>
            <a:endParaRPr lang="he-IL" sz="6000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731498" y="3294658"/>
            <a:ext cx="4223891" cy="1412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500" b="1" dirty="0">
              <a:solidFill>
                <a:schemeClr val="bg1"/>
              </a:solidFill>
              <a:latin typeface="Calibri"/>
              <a:cs typeface="Calibri Light"/>
            </a:endParaRPr>
          </a:p>
          <a:p>
            <a:pPr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5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5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794" y="481746"/>
            <a:ext cx="816796" cy="859465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CA53205C-F37E-4CDF-8956-E2FAF9314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7154" y="2896120"/>
            <a:ext cx="936104" cy="92333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5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01</a:t>
            </a:r>
            <a:endParaRPr kumimoji="1" lang="ko-KR" altLang="ko-KR" sz="54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Acquisition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342678" y="1629594"/>
            <a:ext cx="10238215" cy="482453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ts val="1200"/>
              </a:lnSpc>
              <a:defRPr/>
            </a:pPr>
            <a:r>
              <a:rPr lang="en-US" altLang="ko-KR" dirty="0">
                <a:cs typeface="Calibri"/>
              </a:rPr>
              <a:t>First, we tried to get out data using the Crawling method on NBA.com </a:t>
            </a:r>
          </a:p>
          <a:p>
            <a:pPr>
              <a:lnSpc>
                <a:spcPts val="1200"/>
              </a:lnSpc>
              <a:defRPr/>
            </a:pPr>
            <a:endParaRPr lang="en-US" altLang="ko-KR" dirty="0">
              <a:cs typeface="Calibri"/>
            </a:endParaRPr>
          </a:p>
          <a:p>
            <a:pPr>
              <a:lnSpc>
                <a:spcPts val="1200"/>
              </a:lnSpc>
              <a:defRPr/>
            </a:pPr>
            <a:r>
              <a:rPr lang="en-US" altLang="ko-KR" dirty="0">
                <a:cs typeface="Calibri"/>
              </a:rPr>
              <a:t>After a few hours of trying and failing we learned that we must scrape the data using selenium.</a:t>
            </a:r>
          </a:p>
          <a:p>
            <a:pPr>
              <a:lnSpc>
                <a:spcPts val="1200"/>
              </a:lnSpc>
              <a:defRPr/>
            </a:pPr>
            <a:endParaRPr lang="en-US" altLang="ko-KR" dirty="0">
              <a:cs typeface="Calibri"/>
            </a:endParaRPr>
          </a:p>
          <a:p>
            <a:pPr>
              <a:lnSpc>
                <a:spcPts val="1200"/>
              </a:lnSpc>
              <a:defRPr/>
            </a:pPr>
            <a:r>
              <a:rPr lang="en-US" altLang="ko-KR" dirty="0">
                <a:cs typeface="Calibri"/>
              </a:rPr>
              <a:t>So, after days of trying, we successfully managed to extract the data from the websites and</a:t>
            </a:r>
          </a:p>
          <a:p>
            <a:pPr>
              <a:lnSpc>
                <a:spcPts val="1200"/>
              </a:lnSpc>
              <a:defRPr/>
            </a:pPr>
            <a:endParaRPr lang="en-US" altLang="ko-KR" dirty="0">
              <a:cs typeface="Calibri"/>
            </a:endParaRPr>
          </a:p>
          <a:p>
            <a:pPr>
              <a:lnSpc>
                <a:spcPts val="1200"/>
              </a:lnSpc>
              <a:defRPr/>
            </a:pPr>
            <a:r>
              <a:rPr lang="en-US" altLang="ko-KR" dirty="0">
                <a:cs typeface="Calibri"/>
              </a:rPr>
              <a:t>create a csv file containing college.</a:t>
            </a:r>
          </a:p>
          <a:p>
            <a:pPr>
              <a:lnSpc>
                <a:spcPts val="1200"/>
              </a:lnSpc>
              <a:defRPr/>
            </a:pPr>
            <a:endParaRPr lang="en-US" altLang="ko-KR" dirty="0">
              <a:latin typeface="Calibri"/>
              <a:cs typeface="Calibri"/>
            </a:endParaRPr>
          </a:p>
          <a:p>
            <a:pPr defTabSz="91440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800" dirty="0">
                <a:latin typeface="+mj-lt"/>
                <a:cs typeface="Calibri"/>
              </a:rPr>
              <a:t>Crawling and Scraping Sources:</a:t>
            </a:r>
          </a:p>
          <a:p>
            <a:pPr defTabSz="91440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00" b="1" dirty="0">
                <a:latin typeface="+mj-lt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Sport references</a:t>
            </a:r>
            <a:endParaRPr lang="he-IL" sz="1300" dirty="0"/>
          </a:p>
          <a:p>
            <a:pPr defTabSz="91440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900" b="1" dirty="0"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NBA Official </a:t>
            </a:r>
            <a:r>
              <a:rPr lang="en-US" altLang="ko-KR" sz="1900" b="1"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</a:t>
            </a:r>
            <a:r>
              <a:rPr lang="en-US" altLang="ko-KR" sz="1900" b="1">
                <a:cs typeface="Calibri"/>
              </a:rPr>
              <a:t> </a:t>
            </a:r>
          </a:p>
          <a:p>
            <a:pPr defTabSz="91440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cs typeface="Calibri"/>
            </a:endParaRPr>
          </a:p>
          <a:p>
            <a:pPr defTabSz="91440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latin typeface="+mj-lt"/>
                <a:cs typeface="Calibri"/>
              </a:rPr>
              <a:t>Note: The scraping process from ‘sports-reference’ lasted for 4 days since every page had an enormous number of links </a:t>
            </a:r>
            <a:endParaRPr lang="ko-KR" altLang="en-US" sz="1600" dirty="0">
              <a:latin typeface="Calibri"/>
              <a:cs typeface="Calibri"/>
            </a:endParaRPr>
          </a:p>
        </p:txBody>
      </p:sp>
      <p:sp>
        <p:nvSpPr>
          <p:cNvPr id="5" name="직사각형 9">
            <a:extLst>
              <a:ext uri="{FF2B5EF4-FFF2-40B4-BE49-F238E27FC236}">
                <a16:creationId xmlns:a16="http://schemas.microsoft.com/office/drawing/2014/main" id="{E57E1FD1-5E73-456C-BB79-25D9DDF1B5F0}"/>
              </a:ext>
            </a:extLst>
          </p:cNvPr>
          <p:cNvSpPr/>
          <p:nvPr/>
        </p:nvSpPr>
        <p:spPr>
          <a:xfrm>
            <a:off x="7732391" y="2086911"/>
            <a:ext cx="4156431" cy="24840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en-US" altLang="ko-KR" sz="1200" dirty="0">
                <a:solidFill>
                  <a:schemeClr val="bg1"/>
                </a:solidFill>
                <a:latin typeface="Calibri"/>
                <a:cs typeface="Calibri"/>
              </a:rPr>
              <a:t>players stats and NBA draft picks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5C542-320D-4470-93D8-B33DBE4AE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Sports-Reference Website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84304-3A39-44CB-85F0-51EA7AB5D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0710" y="1413570"/>
            <a:ext cx="10971372" cy="4824535"/>
          </a:xfrm>
        </p:spPr>
        <p:txBody>
          <a:bodyPr/>
          <a:lstStyle/>
          <a:p>
            <a:pPr defTabSz="91440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+mj-lt"/>
                <a:cs typeface="Calibri"/>
              </a:rPr>
              <a:t>We used BeautifulSoup library to crawl all the links for our college players names and attributes.</a:t>
            </a:r>
          </a:p>
          <a:p>
            <a:pPr defTabSz="91440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cs typeface="Calibri"/>
              </a:rPr>
              <a:t>Then, we used selenium to extract the information from all the links to a data frame.</a:t>
            </a:r>
          </a:p>
          <a:p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23161-2194-4FBA-BA1D-BC1ED8F0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798" y="3213770"/>
            <a:ext cx="4300478" cy="3096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0A1F28-DD4B-49AE-8CF6-2035CC81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02111">
            <a:off x="5759484" y="3351609"/>
            <a:ext cx="4635646" cy="2630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Fron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</p:spTree>
    <p:extLst>
      <p:ext uri="{BB962C8B-B14F-4D97-AF65-F5344CB8AC3E}">
        <p14:creationId xmlns:p14="http://schemas.microsoft.com/office/powerpoint/2010/main" val="329494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17AAF-2F32-4034-8590-6A4B6377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NBA Official Website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13E9A-DDF2-44F2-AA3D-E26E3A845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718" y="1557586"/>
            <a:ext cx="10971372" cy="4824535"/>
          </a:xfrm>
        </p:spPr>
        <p:txBody>
          <a:bodyPr/>
          <a:lstStyle/>
          <a:p>
            <a:pPr defTabSz="91440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+mj-lt"/>
                <a:cs typeface="Calibri"/>
              </a:rPr>
              <a:t>We used selenium to get a data frame with all the players that have been picked in the first round </a:t>
            </a:r>
          </a:p>
          <a:p>
            <a:pPr defTabSz="91440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+mj-lt"/>
                <a:cs typeface="Calibri"/>
              </a:rPr>
              <a:t>of a draft.</a:t>
            </a:r>
            <a:endParaRPr lang="en-US" altLang="ko-KR" sz="2000" b="1" dirty="0">
              <a:latin typeface="+mj-lt"/>
              <a:cs typeface="굴림" pitchFamily="50" charset="-127"/>
            </a:endParaRPr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3B771-EE1B-4073-913C-13956CDAD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030" y="2637706"/>
            <a:ext cx="6364928" cy="3398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615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797607" y="2849954"/>
            <a:ext cx="517179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kumimoji="1" lang="en-US" sz="6000" b="1" dirty="0">
                <a:solidFill>
                  <a:schemeClr val="bg1"/>
                </a:solidFill>
                <a:ea typeface="+mn-lt"/>
                <a:cs typeface="+mn-lt"/>
              </a:rPr>
              <a:t>Data Cleaning</a:t>
            </a:r>
            <a:endParaRPr lang="he-IL" sz="6000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627154" y="2896120"/>
            <a:ext cx="936104" cy="92333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5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02</a:t>
            </a:r>
            <a:endParaRPr kumimoji="1" lang="ko-KR" altLang="ko-KR" sz="54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731498" y="3294658"/>
            <a:ext cx="4223891" cy="1412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500" b="1" dirty="0">
              <a:solidFill>
                <a:schemeClr val="bg1"/>
              </a:solidFill>
              <a:latin typeface="Calibri"/>
              <a:cs typeface="Calibri Light"/>
            </a:endParaRPr>
          </a:p>
          <a:p>
            <a:pPr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5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5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794" y="481746"/>
            <a:ext cx="816796" cy="8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95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69C24-30FD-4C37-B6F4-61B4EB75A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828" y="1485578"/>
            <a:ext cx="10971213" cy="5185097"/>
          </a:xfrm>
        </p:spPr>
        <p:txBody>
          <a:bodyPr/>
          <a:lstStyle/>
          <a:p>
            <a:r>
              <a:rPr lang="en-US" dirty="0"/>
              <a:t>Data cleaning process included the following: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Concatenation of csv files – when we scraped our data we created a csv for each letter. We concated</a:t>
            </a:r>
            <a:br>
              <a:rPr lang="en-US" dirty="0"/>
            </a:br>
            <a:r>
              <a:rPr lang="en-US" dirty="0"/>
              <a:t>our files to one main data frame. After concatenation our data set included 48,886 rows.</a:t>
            </a:r>
          </a:p>
          <a:p>
            <a:pPr marL="0" indent="0"/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Removing empty rows – removed rows with to many empty cells.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Dropping duplicated rows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Now, we crossed NBA draft picks statistics with players attributes data frame:</a:t>
            </a:r>
          </a:p>
          <a:p>
            <a:pPr marL="0" indent="0"/>
            <a:endParaRPr lang="en-US" dirty="0"/>
          </a:p>
          <a:p>
            <a:pPr marL="0" indent="0"/>
            <a:br>
              <a:rPr lang="en-US" dirty="0"/>
            </a:br>
            <a:endParaRPr lang="en-IL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2421FD0-86DA-4029-81E8-9296221B3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8913"/>
            <a:ext cx="10971213" cy="798512"/>
          </a:xfrm>
        </p:spPr>
        <p:txBody>
          <a:bodyPr/>
          <a:lstStyle/>
          <a:p>
            <a:r>
              <a:rPr lang="en-US" altLang="ko-KR" dirty="0"/>
              <a:t>Data Cleaning</a:t>
            </a: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D7F99E-5FBB-4239-BBDE-87CCD53D6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06" y="3663625"/>
            <a:ext cx="2600325" cy="200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9A99E2-1925-46C7-916F-BC588B06E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08" y="4313057"/>
            <a:ext cx="5648325" cy="219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2F0E26-78A3-4192-AB91-AF91337DB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106" y="2588648"/>
            <a:ext cx="2144720" cy="6029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1C1FFD-4031-4ED4-A62C-2CBC1FB19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106" y="5057717"/>
            <a:ext cx="7494083" cy="13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7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12268</TotalTime>
  <Words>646</Words>
  <Application>Microsoft Office PowerPoint</Application>
  <PresentationFormat>Custom</PresentationFormat>
  <Paragraphs>158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굴림체</vt:lpstr>
      <vt:lpstr>Wingdings</vt:lpstr>
      <vt:lpstr>Calibri Light</vt:lpstr>
      <vt:lpstr>맑은 고딕</vt:lpstr>
      <vt:lpstr>Calibri</vt:lpstr>
      <vt:lpstr>Arial</vt:lpstr>
      <vt:lpstr>Noto Sans</vt:lpstr>
      <vt:lpstr>Office 테마</vt:lpstr>
      <vt:lpstr>NBA  First Draft Pick</vt:lpstr>
      <vt:lpstr>Research Introduction</vt:lpstr>
      <vt:lpstr>PowerPoint Presentation</vt:lpstr>
      <vt:lpstr>PowerPoint Presentation</vt:lpstr>
      <vt:lpstr>Data Acquisition</vt:lpstr>
      <vt:lpstr>Sports-Reference Website</vt:lpstr>
      <vt:lpstr>NBA Official Website</vt:lpstr>
      <vt:lpstr>PowerPoint Presentation</vt:lpstr>
      <vt:lpstr>Data Cleaning</vt:lpstr>
      <vt:lpstr>Data Cleaning</vt:lpstr>
      <vt:lpstr>Data Cleaning</vt:lpstr>
      <vt:lpstr>PowerPoint Presentation</vt:lpstr>
      <vt:lpstr>Visualization</vt:lpstr>
      <vt:lpstr>PowerPoint Presentation</vt:lpstr>
      <vt:lpstr>PowerPoint Presentation</vt:lpstr>
      <vt:lpstr>PowerPoint Presentation</vt:lpstr>
      <vt:lpstr>Machine Learning</vt:lpstr>
      <vt:lpstr>Conclusions</vt:lpstr>
      <vt:lpstr>Conclusions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Victoria Ablogeev</cp:lastModifiedBy>
  <cp:revision>226</cp:revision>
  <dcterms:created xsi:type="dcterms:W3CDTF">2010-02-01T08:03:16Z</dcterms:created>
  <dcterms:modified xsi:type="dcterms:W3CDTF">2022-02-02T11:02:54Z</dcterms:modified>
  <cp:category>www.slidemembers.com</cp:category>
</cp:coreProperties>
</file>